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5" r:id="rId10"/>
    <p:sldId id="266" r:id="rId11"/>
    <p:sldId id="263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D66586-A7C3-4CF9-A97D-BC07F0553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4E81773-1247-4ECA-B8CA-8C50FAD87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081F68-CCE1-4AD8-B5DD-905745DDA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1D9C6-25A7-4AE9-9919-BB91968E940D}" type="datetimeFigureOut">
              <a:rPr kumimoji="1" lang="ja-JP" altLang="en-US" smtClean="0"/>
              <a:t>2021/12/27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449480-EF5C-4133-BDA4-567BEF014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EECD3C-D47B-4D87-AE87-A419E8A19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0298-3618-4928-AABE-4E66584651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9017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E3F13D-A5BE-4C2C-BDCD-2B36FDFB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64D87C1-175E-4A61-9013-42BC0128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AFADDB-C2D0-4B24-B730-CD98E4290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1D9C6-25A7-4AE9-9919-BB91968E940D}" type="datetimeFigureOut">
              <a:rPr kumimoji="1" lang="ja-JP" altLang="en-US" smtClean="0"/>
              <a:t>2021/12/27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E261E3-DD7D-4DFF-9792-3703810FA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628FE0-360A-432C-BE3D-B3262FF85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0298-3618-4928-AABE-4E66584651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4732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C27DF5B-1342-41D0-9193-CFDE1C6A55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D9090B9-0718-46A7-A8DF-E95365318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4A783CD-12FC-4520-BB90-192312171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1D9C6-25A7-4AE9-9919-BB91968E940D}" type="datetimeFigureOut">
              <a:rPr kumimoji="1" lang="ja-JP" altLang="en-US" smtClean="0"/>
              <a:t>2021/12/27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299AABA-E817-4265-8FD8-BAFC4D9FA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1E653CE-3B81-4ECD-A79E-02524D528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0298-3618-4928-AABE-4E66584651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621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3F36E3-2CED-4698-9301-0F11460F3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72CCFD-AD79-4A0D-9552-C87580D7D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7A09E4-178D-4905-830B-1E3EC1801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1D9C6-25A7-4AE9-9919-BB91968E940D}" type="datetimeFigureOut">
              <a:rPr kumimoji="1" lang="ja-JP" altLang="en-US" smtClean="0"/>
              <a:t>2021/12/27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0160C74-1DF3-4A19-8337-A4A2E83DC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C6DD3A-13E2-4ED1-87E1-6B5134EA7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0298-3618-4928-AABE-4E66584651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0391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E8D4A1-3EAE-4E9D-AE0D-3CB7796D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757FBBA-C65F-4BE8-B1EE-0448A1BD6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8684AC-AA0B-4DB5-AE06-37129AEDF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1D9C6-25A7-4AE9-9919-BB91968E940D}" type="datetimeFigureOut">
              <a:rPr kumimoji="1" lang="ja-JP" altLang="en-US" smtClean="0"/>
              <a:t>2021/12/27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AB65875-7D6B-43A1-9847-584F7F5A3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2F5A22-BB41-4F7A-B139-970C7A75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0298-3618-4928-AABE-4E66584651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8113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033678-9A22-4173-856A-E8EAC9BC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61475C-4119-4791-9259-30083A1BE6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F26801F-4A5E-4752-869F-64CFC27DE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E53A12-1FA9-4663-A381-3E92F553F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1D9C6-25A7-4AE9-9919-BB91968E940D}" type="datetimeFigureOut">
              <a:rPr kumimoji="1" lang="ja-JP" altLang="en-US" smtClean="0"/>
              <a:t>2021/12/27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B453E7E-A4D1-476A-9539-4F7A4FAE2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C0F5A81-3934-4E5E-BA39-F74F0DAB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0298-3618-4928-AABE-4E66584651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0570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356EB8-37C0-4BC6-BEA9-1D009284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E5FE5D4-9D1E-4C37-B15B-6CDA36840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AE6CF2A-0365-4D28-B611-42F35B7D2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74901CA-EAD2-402C-93F9-0E9C0E4DE0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B48E16D-817E-4580-A1CC-30D9894F7E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F4003E8-B8E1-4D18-B95A-DE610C26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1D9C6-25A7-4AE9-9919-BB91968E940D}" type="datetimeFigureOut">
              <a:rPr kumimoji="1" lang="ja-JP" altLang="en-US" smtClean="0"/>
              <a:t>2021/12/27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6C9C1CB-9F1B-4469-9CB3-BF23251A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A10FE13-C4FD-4A45-8C7D-2DAE7163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0298-3618-4928-AABE-4E66584651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049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CFEA-CAB6-485B-BBCB-AAB5AA160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38B137A-C3F9-4719-965D-0A1961964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1D9C6-25A7-4AE9-9919-BB91968E940D}" type="datetimeFigureOut">
              <a:rPr kumimoji="1" lang="ja-JP" altLang="en-US" smtClean="0"/>
              <a:t>2021/12/27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311CEB6-D975-4584-8F1C-F6A8C6552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C4BD030-FEBD-4554-8A14-399AEE3C7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0298-3618-4928-AABE-4E66584651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263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679F7F2-1006-4ACC-802B-0BDC0322E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1D9C6-25A7-4AE9-9919-BB91968E940D}" type="datetimeFigureOut">
              <a:rPr kumimoji="1" lang="ja-JP" altLang="en-US" smtClean="0"/>
              <a:t>2021/12/27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99D7755-92A7-458F-884E-E9340614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8EEA04F-9308-462D-AA9C-721F78B60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0298-3618-4928-AABE-4E66584651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0640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AD81EF-C589-428D-A628-6C172DAAB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024DDF-E996-45F8-9745-4D4F80CB0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07ED64A-753A-4926-A40D-D1B9E9FC0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B2A95DF-CB89-4788-84EF-92AA83872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1D9C6-25A7-4AE9-9919-BB91968E940D}" type="datetimeFigureOut">
              <a:rPr kumimoji="1" lang="ja-JP" altLang="en-US" smtClean="0"/>
              <a:t>2021/12/27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45014D6-42F0-4108-AA02-0DC391770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F37D0C8-6C13-4A63-B744-1C5AE0C0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0298-3618-4928-AABE-4E66584651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6528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9D9EC3-393A-430C-B1A2-B05FE40F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EBF0C58-6482-463E-A1FA-CB950312B4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F884A5E-1258-4F52-AAEE-1A1B8F1D5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4E36104-3576-4F05-8215-F308B7835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1D9C6-25A7-4AE9-9919-BB91968E940D}" type="datetimeFigureOut">
              <a:rPr kumimoji="1" lang="ja-JP" altLang="en-US" smtClean="0"/>
              <a:t>2021/12/27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65020BB-8A2D-4813-947C-852367FE3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487118C-0D5C-4DA2-B64D-1778AA0DC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0298-3618-4928-AABE-4E66584651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5635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ABBD5FE-BE64-49A7-885F-6470DE510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41C5D5F-56EB-466A-9D04-A3C843A66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213434-26AE-4367-838E-094291A06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1D9C6-25A7-4AE9-9919-BB91968E940D}" type="datetimeFigureOut">
              <a:rPr kumimoji="1" lang="ja-JP" altLang="en-US" smtClean="0"/>
              <a:t>2021/12/27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2A04DB-AAB7-4446-8102-ACD9A19AB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DE2ED77-39B1-4B46-A84D-054C2A760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60298-3618-4928-AABE-4E66584651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2697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age.jst.go.jp/article/jipe/36/0/36_0_182/_pdf/-char/ja" TargetMode="External"/><Relationship Id="rId2" Type="http://schemas.openxmlformats.org/officeDocument/2006/relationships/hyperlink" Target="https://deviceplus.jp/glossary/qa_008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lock.world.coocan.jp/page027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qiita.com/take4eng/items/271924b986e072378439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amitomo.com/article/192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tech.com/product/2686300-a2212-13t-1000kv-outrunner-brushless-motor" TargetMode="External"/><Relationship Id="rId2" Type="http://schemas.openxmlformats.org/officeDocument/2006/relationships/hyperlink" Target="https://www.rhydolabz.com/documents/26/BLDC_A2212_13T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04D590-4989-4990-8213-A209002B08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LEGO</a:t>
            </a:r>
            <a:r>
              <a:rPr kumimoji="1" lang="ja-JP" altLang="en-US" dirty="0"/>
              <a:t>による</a:t>
            </a:r>
            <a:r>
              <a:rPr kumimoji="1" lang="en-US" altLang="ja-JP" dirty="0"/>
              <a:t>rover</a:t>
            </a:r>
            <a:r>
              <a:rPr kumimoji="1" lang="ja-JP" altLang="en-US" dirty="0"/>
              <a:t>作成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EE80D45-4991-4975-ADA3-C4785D6A53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21P2033 </a:t>
            </a:r>
            <a:r>
              <a:rPr kumimoji="1" lang="ja-JP" altLang="en-US" dirty="0"/>
              <a:t>山田竜輝</a:t>
            </a:r>
          </a:p>
        </p:txBody>
      </p:sp>
    </p:spTree>
    <p:extLst>
      <p:ext uri="{BB962C8B-B14F-4D97-AF65-F5344CB8AC3E}">
        <p14:creationId xmlns:p14="http://schemas.microsoft.com/office/powerpoint/2010/main" val="1090534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7522F8-39FE-4D5A-912F-0AEC4A3F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山田流トルクの計算方法（結果）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A11B1E-7F02-4FFF-83F0-0D7DBF0B1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モーターの電流値からトルク計算する。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en-US" altLang="ja-JP" dirty="0"/>
              <a:t>T = Kt(</a:t>
            </a:r>
            <a:r>
              <a:rPr lang="ja-JP" altLang="en-US" dirty="0"/>
              <a:t>トルク係数</a:t>
            </a:r>
            <a:r>
              <a:rPr lang="en-US" altLang="ja-JP" dirty="0"/>
              <a:t>)×N(</a:t>
            </a:r>
            <a:r>
              <a:rPr lang="ja-JP" altLang="en-US" dirty="0"/>
              <a:t>回転数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トルク係数</a:t>
            </a:r>
            <a:r>
              <a:rPr kumimoji="1" lang="en-US" altLang="ja-JP" dirty="0"/>
              <a:t>Kt</a:t>
            </a:r>
            <a:r>
              <a:rPr kumimoji="1" lang="ja-JP" altLang="en-US" dirty="0"/>
              <a:t> </a:t>
            </a:r>
            <a:r>
              <a:rPr kumimoji="1" lang="en-US" altLang="ja-JP" dirty="0"/>
              <a:t>=&gt; </a:t>
            </a:r>
            <a:r>
              <a:rPr kumimoji="1" lang="ja-JP" altLang="en-US" dirty="0"/>
              <a:t>単位電流あたりのモーター発生トルク</a:t>
            </a:r>
            <a:endParaRPr kumimoji="1" lang="en-US" altLang="ja-JP" dirty="0"/>
          </a:p>
          <a:p>
            <a:r>
              <a:rPr lang="ja-JP" altLang="en-US" dirty="0"/>
              <a:t>トルク係数</a:t>
            </a:r>
            <a:r>
              <a:rPr lang="en-US" altLang="ja-JP" dirty="0"/>
              <a:t>Kt</a:t>
            </a:r>
            <a:r>
              <a:rPr lang="ja-JP" altLang="en-US" dirty="0"/>
              <a:t>の求め方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en-US" altLang="ja-JP" dirty="0"/>
              <a:t>Kt = T/I</a:t>
            </a:r>
          </a:p>
          <a:p>
            <a:pPr marL="0" indent="0">
              <a:buNone/>
            </a:pPr>
            <a:r>
              <a:rPr lang="ja-JP" altLang="en-US" dirty="0"/>
              <a:t>　　</a:t>
            </a:r>
            <a:r>
              <a:rPr lang="en-US" altLang="ja-JP" dirty="0"/>
              <a:t>T=</a:t>
            </a:r>
            <a:r>
              <a:rPr lang="ja-JP" altLang="en-US" dirty="0"/>
              <a:t>トルク</a:t>
            </a:r>
            <a:r>
              <a:rPr lang="en-US" altLang="ja-JP" dirty="0"/>
              <a:t>[N</a:t>
            </a:r>
            <a:r>
              <a:rPr lang="ja-JP" altLang="en-US" dirty="0"/>
              <a:t>・</a:t>
            </a:r>
            <a:r>
              <a:rPr lang="en-US" altLang="ja-JP" dirty="0"/>
              <a:t>m]/</a:t>
            </a:r>
            <a:r>
              <a:rPr lang="ja-JP" altLang="en-US" dirty="0"/>
              <a:t>モーターに流れる電流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97A787-41F2-4E7E-8E78-A961D9BE0686}"/>
              </a:ext>
            </a:extLst>
          </p:cNvPr>
          <p:cNvSpPr txBox="1"/>
          <p:nvPr/>
        </p:nvSpPr>
        <p:spPr>
          <a:xfrm>
            <a:off x="904875" y="5850235"/>
            <a:ext cx="9756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ROHM,</a:t>
            </a:r>
            <a:r>
              <a:rPr kumimoji="1" lang="ja-JP" altLang="en-US" dirty="0"/>
              <a:t>モータドライバの博士</a:t>
            </a:r>
            <a:r>
              <a:rPr kumimoji="1" lang="en-US" altLang="ja-JP" dirty="0"/>
              <a:t>Q</a:t>
            </a:r>
            <a:r>
              <a:rPr kumimoji="1" lang="ja-JP" altLang="en-US" dirty="0"/>
              <a:t>＆</a:t>
            </a:r>
            <a:r>
              <a:rPr kumimoji="1" lang="en-US" altLang="ja-JP" dirty="0"/>
              <a:t>A, </a:t>
            </a:r>
            <a:r>
              <a:rPr kumimoji="1" lang="en-US" altLang="ja-JP" dirty="0">
                <a:hlinkClick r:id="rId2"/>
              </a:rPr>
              <a:t>https://deviceplus.jp/glossary/qa_008/</a:t>
            </a:r>
            <a:r>
              <a:rPr kumimoji="1" lang="en-US" altLang="ja-JP" dirty="0"/>
              <a:t> , (2021/12/21)</a:t>
            </a:r>
            <a:endParaRPr lang="en-US" altLang="ja-JP" dirty="0"/>
          </a:p>
          <a:p>
            <a:r>
              <a:rPr kumimoji="1" lang="ja-JP" altLang="en-US" dirty="0"/>
              <a:t>高村啓太</a:t>
            </a:r>
            <a:r>
              <a:rPr kumimoji="1" lang="en-US" altLang="ja-JP" dirty="0"/>
              <a:t>,DC</a:t>
            </a:r>
            <a:r>
              <a:rPr kumimoji="1" lang="ja-JP" altLang="en-US" dirty="0"/>
              <a:t>ブラシレスモーターのトルク定数の実測時におけるデイテントトルクの考慮</a:t>
            </a:r>
            <a:r>
              <a:rPr kumimoji="1" lang="en-US" altLang="ja-JP" dirty="0"/>
              <a:t>, </a:t>
            </a:r>
          </a:p>
          <a:p>
            <a:r>
              <a:rPr kumimoji="1" lang="en-US" altLang="ja-JP" dirty="0">
                <a:hlinkClick r:id="rId3"/>
              </a:rPr>
              <a:t>https://www.jstage.jst.go.jp/article/jipe/36/0/36_0_182/_pdf/-char/ja</a:t>
            </a:r>
            <a:r>
              <a:rPr kumimoji="1" lang="en-US" altLang="ja-JP" dirty="0"/>
              <a:t> ,(2021/12/21)</a:t>
            </a:r>
          </a:p>
        </p:txBody>
      </p:sp>
    </p:spTree>
    <p:extLst>
      <p:ext uri="{BB962C8B-B14F-4D97-AF65-F5344CB8AC3E}">
        <p14:creationId xmlns:p14="http://schemas.microsoft.com/office/powerpoint/2010/main" val="963822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32923F-F0E9-4FA9-9B8E-D81E8FF63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862" y="-5747"/>
            <a:ext cx="10515600" cy="1325563"/>
          </a:xfrm>
        </p:spPr>
        <p:txBody>
          <a:bodyPr/>
          <a:lstStyle/>
          <a:p>
            <a:r>
              <a:rPr kumimoji="1" lang="ja-JP" altLang="en-US" b="1" dirty="0"/>
              <a:t>サーボ投下装置の組み立て手順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98C111F-2F59-4523-9B8C-83F3AC3E2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79" y="1226130"/>
            <a:ext cx="3103459" cy="2043111"/>
          </a:xfr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39F42014-5897-4AFB-A28C-B9E2B79EAC5D}"/>
              </a:ext>
            </a:extLst>
          </p:cNvPr>
          <p:cNvSpPr/>
          <p:nvPr/>
        </p:nvSpPr>
        <p:spPr>
          <a:xfrm>
            <a:off x="3662263" y="1466899"/>
            <a:ext cx="1047750" cy="1085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E9B4B24-B168-42A4-99F7-716244677488}"/>
              </a:ext>
            </a:extLst>
          </p:cNvPr>
          <p:cNvSpPr txBox="1"/>
          <p:nvPr/>
        </p:nvSpPr>
        <p:spPr>
          <a:xfrm>
            <a:off x="159234" y="3386611"/>
            <a:ext cx="371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① 投下装置キットをセットする。</a:t>
            </a:r>
            <a:endParaRPr lang="en-US" altLang="ja-JP" b="1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EF1AA0D-A6BF-4386-9A78-EBEC7C2A2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213" y="560660"/>
            <a:ext cx="1989790" cy="265401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7B0D259-2158-41BB-8303-DE5EC821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90727" y="642685"/>
            <a:ext cx="2220119" cy="305574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5113D20-9916-44BC-BBE1-CD793474BF15}"/>
              </a:ext>
            </a:extLst>
          </p:cNvPr>
          <p:cNvSpPr txBox="1"/>
          <p:nvPr/>
        </p:nvSpPr>
        <p:spPr>
          <a:xfrm>
            <a:off x="4186138" y="3323374"/>
            <a:ext cx="440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② </a:t>
            </a:r>
            <a:r>
              <a:rPr kumimoji="1" lang="ja-JP" altLang="en-US" b="1" dirty="0"/>
              <a:t>サーボモータを裏向きでセットする。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B3B22116-0411-4DA4-BB0F-32F0EDE4A6E7}"/>
              </a:ext>
            </a:extLst>
          </p:cNvPr>
          <p:cNvSpPr/>
          <p:nvPr/>
        </p:nvSpPr>
        <p:spPr>
          <a:xfrm>
            <a:off x="8160463" y="1474285"/>
            <a:ext cx="1047750" cy="1085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0D4850E-C9D7-4E5A-A372-C64713E69EC8}"/>
              </a:ext>
            </a:extLst>
          </p:cNvPr>
          <p:cNvSpPr txBox="1"/>
          <p:nvPr/>
        </p:nvSpPr>
        <p:spPr>
          <a:xfrm>
            <a:off x="8905539" y="3273991"/>
            <a:ext cx="269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③ </a:t>
            </a:r>
            <a:r>
              <a:rPr kumimoji="1" lang="ja-JP" altLang="en-US" b="1" dirty="0"/>
              <a:t>ねじ止めを</a:t>
            </a:r>
            <a:r>
              <a:rPr kumimoji="1" lang="en-US" altLang="ja-JP" b="1" dirty="0"/>
              <a:t>4</a:t>
            </a:r>
            <a:r>
              <a:rPr lang="ja-JP" altLang="en-US" b="1" dirty="0"/>
              <a:t>箇所</a:t>
            </a:r>
            <a:r>
              <a:rPr kumimoji="1" lang="ja-JP" altLang="en-US" b="1" dirty="0"/>
              <a:t>行う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0E0B7241-AB7E-40ED-905E-ACFFCA3506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439" y="3035854"/>
            <a:ext cx="2367934" cy="3860343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3AEBBD2-5353-4332-A477-3F5F4058B4A6}"/>
              </a:ext>
            </a:extLst>
          </p:cNvPr>
          <p:cNvSpPr txBox="1"/>
          <p:nvPr/>
        </p:nvSpPr>
        <p:spPr>
          <a:xfrm>
            <a:off x="0" y="6211669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④ サーボモータに</a:t>
            </a:r>
            <a:endParaRPr kumimoji="1" lang="en-US" altLang="ja-JP" b="1" dirty="0"/>
          </a:p>
          <a:p>
            <a:r>
              <a:rPr lang="ja-JP" altLang="en-US" b="1" dirty="0"/>
              <a:t>　　</a:t>
            </a:r>
            <a:r>
              <a:rPr kumimoji="1" lang="ja-JP" altLang="en-US" b="1" dirty="0"/>
              <a:t>青色の回転軸部品を取り付ける。</a:t>
            </a:r>
            <a:endParaRPr kumimoji="1" lang="en-US" altLang="ja-JP" b="1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817DBC77-12E1-418E-A2A4-A2AAB57D7F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25158" y="3859474"/>
            <a:ext cx="2755900" cy="2473104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55C2D18-491A-4E79-8305-79794CE6C8FE}"/>
              </a:ext>
            </a:extLst>
          </p:cNvPr>
          <p:cNvSpPr txBox="1"/>
          <p:nvPr/>
        </p:nvSpPr>
        <p:spPr>
          <a:xfrm>
            <a:off x="9731664" y="65487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⑥ 完成</a:t>
            </a:r>
            <a:endParaRPr kumimoji="1" lang="ja-JP" altLang="en-US" b="1" dirty="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82449E54-8C54-401C-AD8F-A26A3A4CF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14286" y="3579928"/>
            <a:ext cx="2554296" cy="2721069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4F4CBB5-389A-4515-8F55-7F62B645F291}"/>
              </a:ext>
            </a:extLst>
          </p:cNvPr>
          <p:cNvSpPr txBox="1"/>
          <p:nvPr/>
        </p:nvSpPr>
        <p:spPr>
          <a:xfrm>
            <a:off x="4167088" y="6228597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⑤ </a:t>
            </a:r>
            <a:r>
              <a:rPr lang="ja-JP" altLang="en-US" b="1" dirty="0"/>
              <a:t>棒状の部品を</a:t>
            </a:r>
            <a:r>
              <a:rPr lang="ja-JP" altLang="en-US" b="1" dirty="0">
                <a:solidFill>
                  <a:schemeClr val="accent2"/>
                </a:solidFill>
              </a:rPr>
              <a:t>矢印方向</a:t>
            </a:r>
            <a:r>
              <a:rPr lang="ja-JP" altLang="en-US" b="1" dirty="0"/>
              <a:t>に</a:t>
            </a:r>
            <a:r>
              <a:rPr kumimoji="1" lang="ja-JP" altLang="en-US" b="1" dirty="0"/>
              <a:t>挿入、</a:t>
            </a:r>
            <a:endParaRPr kumimoji="1" lang="en-US" altLang="ja-JP" b="1" dirty="0"/>
          </a:p>
          <a:p>
            <a:r>
              <a:rPr kumimoji="1" lang="ja-JP" altLang="en-US" b="1" dirty="0"/>
              <a:t>青部品と棒状の部品をねじ止めする（</a:t>
            </a:r>
            <a:r>
              <a:rPr kumimoji="1" lang="ja-JP" altLang="en-US" b="1" dirty="0">
                <a:solidFill>
                  <a:schemeClr val="accent1"/>
                </a:solidFill>
              </a:rPr>
              <a:t>青方向</a:t>
            </a:r>
            <a:r>
              <a:rPr kumimoji="1" lang="ja-JP" altLang="en-US" b="1" dirty="0"/>
              <a:t>）。</a:t>
            </a: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693E94C0-A5D4-4AD9-9297-B1F935B29F2C}"/>
              </a:ext>
            </a:extLst>
          </p:cNvPr>
          <p:cNvSpPr/>
          <p:nvPr/>
        </p:nvSpPr>
        <p:spPr>
          <a:xfrm>
            <a:off x="6096000" y="4870775"/>
            <a:ext cx="409575" cy="1393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669BADFF-D56A-4DC3-9124-18835DA7AACA}"/>
              </a:ext>
            </a:extLst>
          </p:cNvPr>
          <p:cNvSpPr/>
          <p:nvPr/>
        </p:nvSpPr>
        <p:spPr>
          <a:xfrm rot="20399395">
            <a:off x="5555569" y="4532945"/>
            <a:ext cx="498738" cy="2212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0513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9C26CE-409D-4AF6-8310-9851A00C4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LEGO</a:t>
            </a:r>
            <a:r>
              <a:rPr kumimoji="1" lang="ja-JP" altLang="en-US" dirty="0"/>
              <a:t>による</a:t>
            </a:r>
            <a:r>
              <a:rPr kumimoji="1" lang="en-US" altLang="ja-JP" dirty="0"/>
              <a:t>rover</a:t>
            </a:r>
            <a:r>
              <a:rPr kumimoji="1" lang="ja-JP" altLang="en-US" dirty="0"/>
              <a:t>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B44F6A-448B-4A28-BDFF-C45E9844A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デフギヤの組み立て</a:t>
            </a:r>
            <a:endParaRPr kumimoji="1" lang="en-US" altLang="ja-JP" dirty="0"/>
          </a:p>
          <a:p>
            <a:r>
              <a:rPr lang="ja-JP" altLang="en-US" dirty="0"/>
              <a:t>車体の組み立て</a:t>
            </a:r>
            <a:endParaRPr lang="en-US" altLang="ja-JP" dirty="0"/>
          </a:p>
          <a:p>
            <a:r>
              <a:rPr lang="ja-JP" altLang="en-US" dirty="0"/>
              <a:t>モーターのトルクについて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トルクとは・・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山田流トルクの計算方法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en-US" altLang="ja-JP" dirty="0"/>
              <a:t>web</a:t>
            </a:r>
            <a:r>
              <a:rPr lang="ja-JP" altLang="en-US" dirty="0"/>
              <a:t>流トルクの計算方法　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実際のトルク計算方法</a:t>
            </a:r>
            <a:endParaRPr lang="en-US" altLang="ja-JP" dirty="0"/>
          </a:p>
          <a:p>
            <a:r>
              <a:rPr kumimoji="1" lang="ja-JP" altLang="en-US" dirty="0"/>
              <a:t>モーターの取り付け（駆動とサーボモーター）</a:t>
            </a:r>
          </a:p>
        </p:txBody>
      </p:sp>
    </p:spTree>
    <p:extLst>
      <p:ext uri="{BB962C8B-B14F-4D97-AF65-F5344CB8AC3E}">
        <p14:creationId xmlns:p14="http://schemas.microsoft.com/office/powerpoint/2010/main" val="1649487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ADEF79-FD1F-4976-93D6-4AF80F714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デフギヤの組み立て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ABF6E621-54F1-42B8-B665-E2E79A646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025" y="2792016"/>
            <a:ext cx="6096000" cy="3048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63A8CCC-753F-4999-98C5-339DC0E48A95}"/>
              </a:ext>
            </a:extLst>
          </p:cNvPr>
          <p:cNvSpPr txBox="1"/>
          <p:nvPr/>
        </p:nvSpPr>
        <p:spPr>
          <a:xfrm>
            <a:off x="711352" y="5488166"/>
            <a:ext cx="10769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参考文献</a:t>
            </a:r>
            <a:r>
              <a:rPr kumimoji="1" lang="en-US" altLang="ja-JP" dirty="0"/>
              <a:t>:</a:t>
            </a:r>
          </a:p>
          <a:p>
            <a:r>
              <a:rPr lang="en-US" altLang="ja-JP" dirty="0"/>
              <a:t> LEGO</a:t>
            </a:r>
            <a:r>
              <a:rPr lang="ja-JP" altLang="en-US" dirty="0"/>
              <a:t>で作る脱進機、</a:t>
            </a:r>
            <a:r>
              <a:rPr lang="en-US" altLang="ja-JP" dirty="0">
                <a:hlinkClick r:id="rId3"/>
              </a:rPr>
              <a:t>http://clock.world.coocan.jp/page027.html</a:t>
            </a:r>
            <a:r>
              <a:rPr lang="en-US" altLang="ja-JP" dirty="0"/>
              <a:t> (2021/11/30)</a:t>
            </a:r>
          </a:p>
          <a:p>
            <a:r>
              <a:rPr lang="ja-JP" altLang="en-US" b="1" i="0" dirty="0">
                <a:solidFill>
                  <a:srgbClr val="000000"/>
                </a:solidFill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駆動部と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4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輪プログラム</a:t>
            </a:r>
            <a:r>
              <a:rPr kumimoji="1" lang="en-US" altLang="ja-JP" dirty="0"/>
              <a:t>,https://www2.denshi.numazu-ct.ac.jp/lego/NQC/main7.html ,(2021/11/30)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D2E3A0D-8724-46DD-9298-9FD362282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967" y="3791744"/>
            <a:ext cx="1779059" cy="133429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F2685B2-96E4-47F4-AAEA-F44E3BD3E430}"/>
              </a:ext>
            </a:extLst>
          </p:cNvPr>
          <p:cNvSpPr txBox="1"/>
          <p:nvPr/>
        </p:nvSpPr>
        <p:spPr>
          <a:xfrm>
            <a:off x="1352550" y="1574205"/>
            <a:ext cx="69573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0" i="0" dirty="0">
                <a:solidFill>
                  <a:srgbClr val="000000"/>
                </a:solidFill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4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輪車が右左折する際に、内外輪の回転数が変化します。</a:t>
            </a:r>
            <a:endParaRPr lang="en-US" altLang="ja-JP" b="0" i="0" dirty="0">
              <a:solidFill>
                <a:srgbClr val="000000"/>
              </a:solidFill>
              <a:effectLst/>
              <a:latin typeface="Meiryo" panose="020B0604030504040204" pitchFamily="50" charset="-128"/>
              <a:ea typeface="Meiryo" panose="020B0604030504040204" pitchFamily="50" charset="-128"/>
            </a:endParaRPr>
          </a:p>
          <a:p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それをうまく調整してくれるのがディファレンシャルギア です。</a:t>
            </a:r>
            <a:endParaRPr lang="en-US" altLang="ja-JP" b="0" i="0" dirty="0">
              <a:solidFill>
                <a:srgbClr val="000000"/>
              </a:solidFill>
              <a:effectLst/>
              <a:latin typeface="Meiryo" panose="020B0604030504040204" pitchFamily="50" charset="-128"/>
              <a:ea typeface="Meiryo" panose="020B0604030504040204" pitchFamily="50" charset="-128"/>
            </a:endParaRPr>
          </a:p>
          <a:p>
            <a:r>
              <a:rPr kumimoji="1" lang="en-US" altLang="ja-JP" dirty="0">
                <a:hlinkClick r:id="rId5"/>
              </a:rPr>
              <a:t>https://qiita.com/take4eng/items/271924b986e072378439</a:t>
            </a:r>
            <a:endParaRPr kumimoji="1" lang="en-US" altLang="ja-JP" dirty="0">
              <a:solidFill>
                <a:srgbClr val="000000"/>
              </a:solidFill>
              <a:latin typeface="Meiryo" panose="020B0604030504040204" pitchFamily="50" charset="-128"/>
              <a:ea typeface="Meiryo" panose="020B0604030504040204" pitchFamily="50" charset="-128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71659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DE1746-E42A-4538-8B97-95E1DF4C6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トルクとは・・・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8C77A0-D50E-4DE7-99DC-36CF66509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タイヤを回す力</a:t>
            </a:r>
            <a:endParaRPr lang="en-US" altLang="ja-JP" dirty="0"/>
          </a:p>
          <a:p>
            <a:r>
              <a:rPr kumimoji="1" lang="ja-JP" altLang="en-US" dirty="0"/>
              <a:t>トルクがないと力不足でタイヤが回らない。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59F703-1E20-48A2-877F-CD5E5E658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189" y="3286125"/>
            <a:ext cx="285093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63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3B0B2B-01FB-4887-930B-47E7AD8CC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負荷トルクの式から</a:t>
            </a:r>
            <a:br>
              <a:rPr kumimoji="1" lang="en-US" altLang="ja-JP" b="1" dirty="0"/>
            </a:br>
            <a:r>
              <a:rPr kumimoji="1" lang="ja-JP" altLang="en-US" b="1" dirty="0"/>
              <a:t>　　　　　　車の限界積載量を求めたい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CF69F4-BFF5-42BA-8DF9-823BCCD85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b="1" dirty="0"/>
              <a:t>負荷トルク式</a:t>
            </a:r>
            <a:endParaRPr kumimoji="1" lang="en-US" altLang="ja-JP" b="1" dirty="0"/>
          </a:p>
          <a:p>
            <a:pPr marL="0" indent="0">
              <a:buNone/>
            </a:pPr>
            <a:r>
              <a:rPr lang="ja-JP" altLang="en-US" dirty="0"/>
              <a:t>　力（摩擦関係）</a:t>
            </a:r>
            <a:r>
              <a:rPr lang="en-US" altLang="ja-JP" dirty="0"/>
              <a:t>×</a:t>
            </a:r>
            <a:r>
              <a:rPr lang="ja-JP" altLang="en-US" dirty="0"/>
              <a:t>回転半径</a:t>
            </a:r>
            <a:endParaRPr lang="en-US" altLang="ja-JP" dirty="0"/>
          </a:p>
          <a:p>
            <a:r>
              <a:rPr kumimoji="1" lang="ja-JP" altLang="en-US" b="1" dirty="0"/>
              <a:t>負荷トルクを計算して何を知りたいのか？</a:t>
            </a:r>
            <a:endParaRPr kumimoji="1" lang="en-US" altLang="ja-JP" b="1" dirty="0"/>
          </a:p>
          <a:p>
            <a:pPr marL="0" indent="0">
              <a:buNone/>
            </a:pPr>
            <a:r>
              <a:rPr kumimoji="1" lang="ja-JP" altLang="en-US" dirty="0"/>
              <a:t>　車の限界積載量・車体重量を求めたい。</a:t>
            </a:r>
            <a:endParaRPr kumimoji="1" lang="en-US" altLang="ja-JP" dirty="0"/>
          </a:p>
          <a:p>
            <a:r>
              <a:rPr lang="ja-JP" altLang="en-US" b="1" dirty="0"/>
              <a:t>積載量</a:t>
            </a:r>
            <a:r>
              <a:rPr kumimoji="1" lang="ja-JP" altLang="en-US" b="1" dirty="0"/>
              <a:t>を知るためにはどうしたらよいのか？</a:t>
            </a:r>
            <a:endParaRPr kumimoji="1" lang="en-US" altLang="ja-JP" b="1" dirty="0"/>
          </a:p>
          <a:p>
            <a:pPr marL="0" indent="0">
              <a:buNone/>
            </a:pPr>
            <a:r>
              <a:rPr lang="ja-JP" altLang="en-US" dirty="0"/>
              <a:t>　負荷トルクの式を利用する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　</a:t>
            </a:r>
            <a:r>
              <a:rPr kumimoji="1" lang="ja-JP" altLang="en-US" b="1" dirty="0">
                <a:solidFill>
                  <a:srgbClr val="FF0000"/>
                </a:solidFill>
              </a:rPr>
              <a:t>負荷トルク </a:t>
            </a:r>
            <a:r>
              <a:rPr kumimoji="1" lang="en-US" altLang="ja-JP" b="1" dirty="0">
                <a:solidFill>
                  <a:srgbClr val="FF0000"/>
                </a:solidFill>
              </a:rPr>
              <a:t>= </a:t>
            </a:r>
            <a:r>
              <a:rPr kumimoji="1" lang="ja-JP" altLang="en-US" b="1" dirty="0">
                <a:solidFill>
                  <a:srgbClr val="FF0000"/>
                </a:solidFill>
              </a:rPr>
              <a:t>力（質量</a:t>
            </a:r>
            <a:r>
              <a:rPr kumimoji="1" lang="en-US" altLang="ja-JP" b="1" dirty="0">
                <a:solidFill>
                  <a:srgbClr val="FF0000"/>
                </a:solidFill>
              </a:rPr>
              <a:t>×</a:t>
            </a:r>
            <a:r>
              <a:rPr kumimoji="1" lang="ja-JP" altLang="en-US" b="1" dirty="0">
                <a:solidFill>
                  <a:srgbClr val="FF0000"/>
                </a:solidFill>
              </a:rPr>
              <a:t>重力加速度）</a:t>
            </a:r>
            <a:r>
              <a:rPr kumimoji="1" lang="en-US" altLang="ja-JP" b="1" dirty="0">
                <a:solidFill>
                  <a:srgbClr val="FF0000"/>
                </a:solidFill>
              </a:rPr>
              <a:t>×</a:t>
            </a:r>
            <a:r>
              <a:rPr kumimoji="1" lang="ja-JP" altLang="en-US" b="1" dirty="0">
                <a:solidFill>
                  <a:srgbClr val="FF0000"/>
                </a:solidFill>
              </a:rPr>
              <a:t>回転半径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dirty="0"/>
              <a:t>　　　（負荷トルク</a:t>
            </a:r>
            <a:r>
              <a:rPr lang="en-US" altLang="ja-JP" dirty="0"/>
              <a:t>,</a:t>
            </a:r>
            <a:r>
              <a:rPr lang="ja-JP" altLang="en-US" dirty="0"/>
              <a:t>回転半径</a:t>
            </a:r>
            <a:r>
              <a:rPr lang="en-US" altLang="ja-JP" dirty="0"/>
              <a:t>,</a:t>
            </a:r>
            <a:r>
              <a:rPr lang="ja-JP" altLang="en-US" dirty="0"/>
              <a:t>重力加速度は既知であるとする）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2F668E8-963E-4011-A175-7F97CA03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550" y="2945148"/>
            <a:ext cx="23812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29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2025AC-9883-48ED-8E73-1D8632B3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Web</a:t>
            </a:r>
            <a:r>
              <a:rPr kumimoji="1" lang="ja-JP" altLang="en-US" b="1" dirty="0"/>
              <a:t>流トルク計算式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13F75703-3710-4125-95AD-A11EAF7F1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0200" y="1690688"/>
            <a:ext cx="5715000" cy="321945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472DE3-807E-4AF5-836F-6F3C8EFD7826}"/>
              </a:ext>
            </a:extLst>
          </p:cNvPr>
          <p:cNvSpPr txBox="1"/>
          <p:nvPr/>
        </p:nvSpPr>
        <p:spPr>
          <a:xfrm>
            <a:off x="838200" y="2284750"/>
            <a:ext cx="98583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トルク計算：</a:t>
            </a:r>
            <a:endParaRPr lang="en-US" altLang="ja-JP" b="1" dirty="0"/>
          </a:p>
          <a:p>
            <a:r>
              <a:rPr kumimoji="1" lang="ja-JP" altLang="en-US" b="1" dirty="0"/>
              <a:t>　荷重</a:t>
            </a:r>
            <a:r>
              <a:rPr kumimoji="1" lang="en-US" altLang="ja-JP" b="1" dirty="0"/>
              <a:t>×</a:t>
            </a:r>
            <a:r>
              <a:rPr kumimoji="1" lang="ja-JP" altLang="en-US" b="1" dirty="0"/>
              <a:t>距離</a:t>
            </a:r>
            <a:endParaRPr kumimoji="1" lang="en-US" altLang="ja-JP" b="1" dirty="0"/>
          </a:p>
          <a:p>
            <a:r>
              <a:rPr lang="ja-JP" altLang="en-US" b="1" dirty="0"/>
              <a:t>駆動力：</a:t>
            </a:r>
            <a:endParaRPr lang="en-US" altLang="ja-JP" b="1" dirty="0"/>
          </a:p>
          <a:p>
            <a:r>
              <a:rPr kumimoji="1" lang="ja-JP" altLang="en-US" b="1" dirty="0"/>
              <a:t>　車を後ろから押す力の大きさ</a:t>
            </a:r>
            <a:endParaRPr kumimoji="1" lang="en-US" altLang="ja-JP" b="1" dirty="0"/>
          </a:p>
          <a:p>
            <a:r>
              <a:rPr lang="ja-JP" altLang="en-US" b="1" dirty="0"/>
              <a:t>　タイヤが地面を蹴る力</a:t>
            </a:r>
            <a:endParaRPr lang="en-US" altLang="ja-JP" b="1" dirty="0"/>
          </a:p>
          <a:p>
            <a:r>
              <a:rPr kumimoji="1" lang="ja-JP" altLang="en-US" b="1" dirty="0"/>
              <a:t>駆動力計算：</a:t>
            </a:r>
            <a:endParaRPr kumimoji="1" lang="en-US" altLang="ja-JP" b="1" dirty="0"/>
          </a:p>
          <a:p>
            <a:r>
              <a:rPr lang="ja-JP" altLang="en-US" b="1" dirty="0">
                <a:solidFill>
                  <a:srgbClr val="FF0000"/>
                </a:solidFill>
              </a:rPr>
              <a:t>　トルク</a:t>
            </a:r>
            <a:r>
              <a:rPr lang="en-US" altLang="ja-JP" b="1" dirty="0">
                <a:solidFill>
                  <a:srgbClr val="FF0000"/>
                </a:solidFill>
              </a:rPr>
              <a:t>÷</a:t>
            </a:r>
            <a:r>
              <a:rPr lang="ja-JP" altLang="en-US" b="1" dirty="0">
                <a:solidFill>
                  <a:srgbClr val="FF0000"/>
                </a:solidFill>
              </a:rPr>
              <a:t>タイヤの半径（山田流と同じ）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lang="ja-JP" altLang="en-US" b="1" dirty="0"/>
              <a:t>車を動かす力（駆動力）：</a:t>
            </a:r>
            <a:endParaRPr lang="en-US" altLang="ja-JP" b="1" dirty="0"/>
          </a:p>
          <a:p>
            <a:r>
              <a:rPr kumimoji="1" lang="ja-JP" altLang="en-US" b="1" dirty="0"/>
              <a:t>　自動車重量</a:t>
            </a:r>
            <a:r>
              <a:rPr kumimoji="1" lang="en-US" altLang="ja-JP" b="1" dirty="0"/>
              <a:t>×</a:t>
            </a:r>
            <a:r>
              <a:rPr kumimoji="1" lang="ja-JP" altLang="en-US" b="1" dirty="0"/>
              <a:t>摩擦係数摩擦</a:t>
            </a:r>
            <a:endParaRPr kumimoji="1" lang="en-US" altLang="ja-JP" b="1" dirty="0"/>
          </a:p>
          <a:p>
            <a:endParaRPr lang="en-US" altLang="ja-JP" b="1" dirty="0"/>
          </a:p>
          <a:p>
            <a:endParaRPr kumimoji="1" lang="en-US" altLang="ja-JP" b="1" dirty="0"/>
          </a:p>
          <a:p>
            <a:endParaRPr lang="en-US" altLang="ja-JP" b="1" dirty="0"/>
          </a:p>
          <a:p>
            <a:endParaRPr kumimoji="1" lang="en-US" altLang="ja-JP" b="1" dirty="0"/>
          </a:p>
          <a:p>
            <a:r>
              <a:rPr lang="ja-JP" altLang="en-US" b="1" dirty="0"/>
              <a:t>参考文献</a:t>
            </a:r>
            <a:r>
              <a:rPr lang="en-US" altLang="ja-JP" b="1" dirty="0"/>
              <a:t>:</a:t>
            </a:r>
          </a:p>
          <a:p>
            <a:r>
              <a:rPr lang="ja-JP" altLang="en-US" b="1" dirty="0"/>
              <a:t>　やみとも</a:t>
            </a:r>
            <a:r>
              <a:rPr lang="en-US" altLang="ja-JP" b="1" dirty="0"/>
              <a:t>,</a:t>
            </a:r>
            <a:r>
              <a:rPr lang="ja-JP" altLang="en-US" b="1" dirty="0"/>
              <a:t>自作ラジコンカーのモーターに必要なトルクを計算してみた</a:t>
            </a:r>
            <a:r>
              <a:rPr lang="en-US" altLang="ja-JP" b="1" dirty="0"/>
              <a:t>, </a:t>
            </a:r>
            <a:r>
              <a:rPr lang="en-US" altLang="ja-JP" b="1" dirty="0">
                <a:hlinkClick r:id="rId3"/>
              </a:rPr>
              <a:t>https://yamitomo.com/article/192</a:t>
            </a:r>
            <a:r>
              <a:rPr lang="en-US" altLang="ja-JP" b="1" dirty="0"/>
              <a:t> , (2021/12/19)</a:t>
            </a:r>
            <a:endParaRPr kumimoji="1"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221527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993E05-3FDE-4EE3-94CA-E41F1DC6E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実際のトルク計算方法</a:t>
            </a:r>
            <a:endParaRPr kumimoji="1" lang="ja-JP" altLang="en-US" b="1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625AD283-4E00-4815-BBDC-D0079ABA8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6935" y="1606550"/>
            <a:ext cx="4649279" cy="43513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9B24A2A-2B5B-4D62-810C-2F1517D59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80" y="2367757"/>
            <a:ext cx="4771486" cy="268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46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894990-37BA-42CD-8C60-884756830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山田流トルクの計算方法（結果）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B0137D-4E66-4D4B-8209-8C42EA050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302250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b="1" dirty="0"/>
              <a:t>負荷トルク式</a:t>
            </a:r>
            <a:r>
              <a:rPr kumimoji="1" lang="ja-JP" altLang="en-US" dirty="0"/>
              <a:t>（</a:t>
            </a:r>
            <a:r>
              <a:rPr lang="ja-JP" altLang="en-US" b="1" dirty="0"/>
              <a:t>力</a:t>
            </a:r>
            <a:r>
              <a:rPr lang="en-US" altLang="ja-JP" b="1" dirty="0"/>
              <a:t>×</a:t>
            </a:r>
            <a:r>
              <a:rPr lang="ja-JP" altLang="en-US" b="1" dirty="0"/>
              <a:t>回転半径</a:t>
            </a:r>
            <a:r>
              <a:rPr kumimoji="1" lang="ja-JP" altLang="en-US" b="1" dirty="0"/>
              <a:t>）</a:t>
            </a:r>
            <a:endParaRPr kumimoji="1" lang="en-US" altLang="ja-JP" b="1" dirty="0"/>
          </a:p>
          <a:p>
            <a:pPr marL="0" indent="0">
              <a:buNone/>
            </a:pPr>
            <a:r>
              <a:rPr lang="ja-JP" altLang="en-US" dirty="0"/>
              <a:t>　力</a:t>
            </a:r>
            <a:r>
              <a:rPr lang="en-US" altLang="ja-JP" dirty="0"/>
              <a:t>(0.2kg×9.8)N×0.025(m) = 0.049[N]</a:t>
            </a:r>
          </a:p>
          <a:p>
            <a:pPr marL="0" indent="0">
              <a:buNone/>
            </a:pPr>
            <a:r>
              <a:rPr lang="ja-JP" altLang="en-US" b="1" dirty="0"/>
              <a:t>　トルクの限界値　</a:t>
            </a:r>
            <a:r>
              <a:rPr lang="en-US" altLang="ja-JP" b="1" dirty="0"/>
              <a:t>0.085[N]  =&gt;</a:t>
            </a:r>
            <a:r>
              <a:rPr lang="ja-JP" altLang="en-US" b="1" dirty="0"/>
              <a:t>文献値</a:t>
            </a:r>
            <a:r>
              <a:rPr lang="en-US" altLang="ja-JP" b="1" dirty="0"/>
              <a:t>[2]</a:t>
            </a:r>
          </a:p>
          <a:p>
            <a:pPr marL="0" indent="0">
              <a:buNone/>
            </a:pPr>
            <a:r>
              <a:rPr lang="ja-JP" altLang="en-US" b="1" dirty="0">
                <a:solidFill>
                  <a:srgbClr val="FF0000"/>
                </a:solidFill>
              </a:rPr>
              <a:t>　限界重量</a:t>
            </a:r>
            <a:r>
              <a:rPr lang="en-US" altLang="ja-JP" b="1" dirty="0">
                <a:solidFill>
                  <a:srgbClr val="FF0000"/>
                </a:solidFill>
              </a:rPr>
              <a:t>: 0.085/0.025×9.8 = 345g</a:t>
            </a:r>
            <a:r>
              <a:rPr lang="ja-JP" altLang="en-US" b="1" dirty="0">
                <a:solidFill>
                  <a:srgbClr val="FF0000"/>
                </a:solidFill>
              </a:rPr>
              <a:t>まで耐えられる。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kumimoji="1" lang="en-US" altLang="ja-JP" b="1" dirty="0"/>
              <a:t>1</a:t>
            </a:r>
            <a:r>
              <a:rPr kumimoji="1" lang="ja-JP" altLang="en-US" b="1" dirty="0"/>
              <a:t>分間に行う仕事について考える</a:t>
            </a:r>
            <a:endParaRPr kumimoji="1" lang="en-US" altLang="ja-JP" b="1" dirty="0"/>
          </a:p>
          <a:p>
            <a:pPr marL="0" indent="0">
              <a:buNone/>
            </a:pPr>
            <a:r>
              <a:rPr lang="ja-JP" altLang="en-US" dirty="0"/>
              <a:t>　仕事</a:t>
            </a:r>
            <a:r>
              <a:rPr lang="en-US" altLang="ja-JP" dirty="0"/>
              <a:t>(N</a:t>
            </a:r>
            <a:r>
              <a:rPr lang="ja-JP" altLang="en-US" dirty="0"/>
              <a:t>・</a:t>
            </a:r>
            <a:r>
              <a:rPr lang="en-US" altLang="ja-JP" dirty="0"/>
              <a:t>m) = </a:t>
            </a:r>
            <a:r>
              <a:rPr lang="ja-JP" altLang="en-US" dirty="0"/>
              <a:t>力</a:t>
            </a:r>
            <a:r>
              <a:rPr lang="en-US" altLang="ja-JP" dirty="0"/>
              <a:t>F(N)×</a:t>
            </a:r>
            <a:r>
              <a:rPr lang="ja-JP" altLang="en-US" dirty="0"/>
              <a:t>移動距離</a:t>
            </a:r>
            <a:r>
              <a:rPr lang="en-US" altLang="ja-JP" dirty="0"/>
              <a:t>S</a:t>
            </a:r>
            <a:r>
              <a:rPr lang="ja-JP" altLang="en-US" dirty="0"/>
              <a:t>（</a:t>
            </a:r>
            <a:r>
              <a:rPr lang="en-US" altLang="ja-JP" dirty="0"/>
              <a:t>2π×</a:t>
            </a:r>
            <a:r>
              <a:rPr lang="ja-JP" altLang="en-US" dirty="0"/>
              <a:t>直径</a:t>
            </a:r>
            <a:r>
              <a:rPr lang="en-US" altLang="ja-JP" dirty="0"/>
              <a:t>×</a:t>
            </a:r>
            <a:r>
              <a:rPr lang="ja-JP" altLang="en-US" dirty="0"/>
              <a:t>回転速度）</a:t>
            </a:r>
            <a:r>
              <a:rPr lang="en-US" altLang="ja-JP" dirty="0"/>
              <a:t>(m)</a:t>
            </a:r>
          </a:p>
          <a:p>
            <a:pPr marL="0" indent="0">
              <a:buNone/>
            </a:pPr>
            <a:r>
              <a:rPr kumimoji="1" lang="ja-JP" altLang="en-US" dirty="0"/>
              <a:t>　　　 </a:t>
            </a:r>
            <a:r>
              <a:rPr kumimoji="1" lang="en-US" altLang="ja-JP" dirty="0"/>
              <a:t>= </a:t>
            </a:r>
            <a:r>
              <a:rPr kumimoji="1" lang="ja-JP" altLang="en-US" dirty="0"/>
              <a:t>負荷トルク</a:t>
            </a:r>
            <a:r>
              <a:rPr kumimoji="1" lang="en-US" altLang="ja-JP" dirty="0"/>
              <a:t>× 2π×</a:t>
            </a:r>
            <a:r>
              <a:rPr kumimoji="1" lang="ja-JP" altLang="en-US" dirty="0"/>
              <a:t>回転速度</a:t>
            </a:r>
            <a:r>
              <a:rPr lang="ja-JP" altLang="en-US" dirty="0"/>
              <a:t>（</a:t>
            </a:r>
            <a:r>
              <a:rPr lang="en-US" altLang="ja-JP" dirty="0"/>
              <a:t>rpm</a:t>
            </a:r>
            <a:r>
              <a:rPr lang="ja-JP" altLang="en-US" dirty="0"/>
              <a:t>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　 </a:t>
            </a:r>
            <a:r>
              <a:rPr lang="en-US" altLang="ja-JP" dirty="0"/>
              <a:t>= 0.049×2π×7400</a:t>
            </a:r>
            <a:r>
              <a:rPr lang="ja-JP" altLang="en-US" dirty="0"/>
              <a:t>（</a:t>
            </a:r>
            <a:r>
              <a:rPr lang="en-US" altLang="ja-JP" dirty="0"/>
              <a:t>1000kv</a:t>
            </a:r>
            <a:r>
              <a:rPr lang="ja-JP" altLang="en-US" dirty="0"/>
              <a:t>のモーターに</a:t>
            </a:r>
            <a:r>
              <a:rPr lang="en-US" altLang="ja-JP" dirty="0"/>
              <a:t>7.4v</a:t>
            </a:r>
            <a:r>
              <a:rPr lang="ja-JP" altLang="en-US" dirty="0"/>
              <a:t>の</a:t>
            </a:r>
            <a:r>
              <a:rPr lang="en-US" altLang="ja-JP" dirty="0"/>
              <a:t>Battery</a:t>
            </a:r>
            <a:r>
              <a:rPr lang="ja-JP" altLang="en-US" dirty="0"/>
              <a:t>利用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sz="1900" dirty="0"/>
              <a:t>[1] </a:t>
            </a:r>
            <a:r>
              <a:rPr lang="ja-JP" altLang="en-US" sz="1900" dirty="0"/>
              <a:t>使用しているモータのデータシート：</a:t>
            </a:r>
            <a:endParaRPr lang="en-US" altLang="ja-JP" sz="1900" dirty="0"/>
          </a:p>
          <a:p>
            <a:pPr marL="0" indent="0">
              <a:buNone/>
            </a:pPr>
            <a:r>
              <a:rPr lang="ja-JP" altLang="en-US" sz="1900" dirty="0"/>
              <a:t>　</a:t>
            </a:r>
            <a:r>
              <a:rPr lang="en-US" altLang="ja-JP" sz="1900" dirty="0"/>
              <a:t> </a:t>
            </a:r>
            <a:r>
              <a:rPr lang="en-US" altLang="ja-JP" sz="1900" dirty="0">
                <a:hlinkClick r:id="rId2"/>
              </a:rPr>
              <a:t>https://www.rhydolabz.com/documents/26/BLDC_A2212_13T.pdf</a:t>
            </a:r>
            <a:endParaRPr lang="en-US" altLang="ja-JP" sz="1900" dirty="0"/>
          </a:p>
          <a:p>
            <a:pPr marL="0" indent="0">
              <a:buNone/>
            </a:pPr>
            <a:r>
              <a:rPr lang="en-US" altLang="ja-JP" sz="1900" dirty="0"/>
              <a:t> [2] </a:t>
            </a:r>
            <a:r>
              <a:rPr lang="ja-JP" altLang="en-US" sz="1900" dirty="0"/>
              <a:t>限界値の参考資料</a:t>
            </a:r>
            <a:endParaRPr lang="en-US" altLang="ja-JP" sz="1900" dirty="0"/>
          </a:p>
          <a:p>
            <a:pPr marL="0" indent="0">
              <a:buNone/>
            </a:pPr>
            <a:r>
              <a:rPr lang="ja-JP" altLang="en-US" sz="1900" dirty="0"/>
              <a:t>　</a:t>
            </a:r>
            <a:r>
              <a:rPr lang="en-US" altLang="ja-JP" sz="1900" dirty="0"/>
              <a:t> </a:t>
            </a:r>
            <a:r>
              <a:rPr lang="en-US" altLang="ja-JP" sz="1900" dirty="0">
                <a:hlinkClick r:id="rId3"/>
              </a:rPr>
              <a:t>https://www.fasttech.com/product/2686300-a2212-13t-1000kv-outrunner-brushless-motor</a:t>
            </a:r>
            <a:endParaRPr lang="en-US" altLang="ja-JP" sz="1900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1298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4D1243-5866-42D3-80AE-7F38EB2C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山田流トルクの計算方法（結果）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63812C-F686-4BD6-AD2D-7524B6BD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 dirty="0"/>
              <a:t>動力（仕事率）</a:t>
            </a:r>
            <a:r>
              <a:rPr lang="en-US" altLang="ja-JP" b="1" dirty="0"/>
              <a:t>: </a:t>
            </a:r>
            <a:r>
              <a:rPr lang="ja-JP" altLang="en-US" b="1" dirty="0"/>
              <a:t>単位時間当たりにどれだけエネルギー消費してる？</a:t>
            </a:r>
            <a:endParaRPr lang="en-US" altLang="ja-JP" b="1" dirty="0"/>
          </a:p>
          <a:p>
            <a:pPr marL="0" indent="0">
              <a:buNone/>
            </a:pPr>
            <a:r>
              <a:rPr kumimoji="1" lang="ja-JP" altLang="en-US" dirty="0"/>
              <a:t>　仕事率　＝　</a:t>
            </a:r>
            <a:r>
              <a:rPr kumimoji="1" lang="en-US" altLang="ja-JP" dirty="0"/>
              <a:t>1</a:t>
            </a:r>
            <a:r>
              <a:rPr kumimoji="1" lang="ja-JP" altLang="en-US" dirty="0"/>
              <a:t>分間に行う仕事</a:t>
            </a:r>
            <a:r>
              <a:rPr kumimoji="1" lang="en-US" altLang="ja-JP" dirty="0"/>
              <a:t>/1</a:t>
            </a:r>
            <a:r>
              <a:rPr kumimoji="1" lang="ja-JP" altLang="en-US" dirty="0"/>
              <a:t>分間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　　　　＝　</a:t>
            </a:r>
            <a:r>
              <a:rPr kumimoji="1" lang="ja-JP" altLang="en-US" dirty="0"/>
              <a:t>負荷トルク</a:t>
            </a:r>
            <a:r>
              <a:rPr kumimoji="1" lang="en-US" altLang="ja-JP" dirty="0"/>
              <a:t>× 2π×</a:t>
            </a:r>
            <a:r>
              <a:rPr kumimoji="1" lang="ja-JP" altLang="en-US" dirty="0"/>
              <a:t>回転速度</a:t>
            </a:r>
            <a:r>
              <a:rPr lang="ja-JP" altLang="en-US" dirty="0"/>
              <a:t>（</a:t>
            </a:r>
            <a:r>
              <a:rPr lang="en-US" altLang="ja-JP" dirty="0"/>
              <a:t>rpm</a:t>
            </a:r>
            <a:r>
              <a:rPr lang="ja-JP" altLang="en-US" dirty="0"/>
              <a:t>）</a:t>
            </a:r>
            <a:r>
              <a:rPr lang="en-US" altLang="ja-JP" dirty="0"/>
              <a:t>/60</a:t>
            </a:r>
          </a:p>
          <a:p>
            <a:pPr marL="0" indent="0">
              <a:buNone/>
            </a:pPr>
            <a:r>
              <a:rPr lang="ja-JP" altLang="en-US" dirty="0"/>
              <a:t>　　　　　＝　</a:t>
            </a:r>
            <a:r>
              <a:rPr lang="en-US" altLang="ja-JP" dirty="0"/>
              <a:t> 0.049×2π×7400</a:t>
            </a:r>
          </a:p>
          <a:p>
            <a:pPr marL="0" indent="0">
              <a:buNone/>
            </a:pPr>
            <a:r>
              <a:rPr lang="ja-JP" altLang="en-US" dirty="0"/>
              <a:t>　　　　　＝ </a:t>
            </a:r>
            <a:r>
              <a:rPr lang="en-US" altLang="ja-JP" dirty="0"/>
              <a:t>2.277(kw)</a:t>
            </a:r>
          </a:p>
          <a:p>
            <a:pPr marL="0" indent="0">
              <a:buNone/>
            </a:pPr>
            <a:r>
              <a:rPr lang="en-US" altLang="ja-JP" dirty="0"/>
              <a:t>                  </a:t>
            </a:r>
            <a:r>
              <a:rPr lang="ja-JP" altLang="en-US" dirty="0"/>
              <a:t>または、</a:t>
            </a:r>
            <a:r>
              <a:rPr lang="en-US" altLang="ja-JP" dirty="0"/>
              <a:t> </a:t>
            </a:r>
            <a:r>
              <a:rPr lang="ja-JP" altLang="en-US" dirty="0"/>
              <a:t>負荷トルク</a:t>
            </a:r>
            <a:r>
              <a:rPr lang="en-US" altLang="ja-JP" dirty="0"/>
              <a:t>×</a:t>
            </a:r>
            <a:r>
              <a:rPr lang="ja-JP" altLang="en-US" dirty="0"/>
              <a:t>回転速度</a:t>
            </a:r>
            <a:r>
              <a:rPr lang="en-US" altLang="ja-JP" dirty="0"/>
              <a:t>/9549(kw)</a:t>
            </a:r>
          </a:p>
        </p:txBody>
      </p:sp>
    </p:spTree>
    <p:extLst>
      <p:ext uri="{BB962C8B-B14F-4D97-AF65-F5344CB8AC3E}">
        <p14:creationId xmlns:p14="http://schemas.microsoft.com/office/powerpoint/2010/main" val="1992297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805</Words>
  <Application>Microsoft Office PowerPoint</Application>
  <PresentationFormat>ワイド画面</PresentationFormat>
  <Paragraphs>89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6" baseType="lpstr">
      <vt:lpstr>Meiryo</vt:lpstr>
      <vt:lpstr>游ゴシック</vt:lpstr>
      <vt:lpstr>游ゴシック Light</vt:lpstr>
      <vt:lpstr>Arial</vt:lpstr>
      <vt:lpstr>Office テーマ</vt:lpstr>
      <vt:lpstr>LEGOによるrover作成</vt:lpstr>
      <vt:lpstr>LEGOによるrover作成</vt:lpstr>
      <vt:lpstr>デフギヤの組み立て</vt:lpstr>
      <vt:lpstr>トルクとは・・・</vt:lpstr>
      <vt:lpstr>負荷トルクの式から 　　　　　　車の限界積載量を求めたい</vt:lpstr>
      <vt:lpstr>Web流トルク計算式</vt:lpstr>
      <vt:lpstr>実際のトルク計算方法</vt:lpstr>
      <vt:lpstr>山田流トルクの計算方法（結果）</vt:lpstr>
      <vt:lpstr>山田流トルクの計算方法（結果）</vt:lpstr>
      <vt:lpstr>山田流トルクの計算方法（結果）</vt:lpstr>
      <vt:lpstr>サーボ投下装置の組み立て手順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LEGOによるrover作成</dc:title>
  <dc:creator>山田　竜輝</dc:creator>
  <cp:lastModifiedBy>山田　竜輝</cp:lastModifiedBy>
  <cp:revision>86</cp:revision>
  <dcterms:created xsi:type="dcterms:W3CDTF">2021-11-30T06:29:42Z</dcterms:created>
  <dcterms:modified xsi:type="dcterms:W3CDTF">2021-12-27T09:18:12Z</dcterms:modified>
</cp:coreProperties>
</file>